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9144000"/>
  <p:notesSz cx="6797675" cy="9926625"/>
  <p:embeddedFontLst>
    <p:embeddedFont>
      <p:font typeface="Roboto"/>
      <p:regular r:id="rId17"/>
      <p:bold r:id="rId18"/>
      <p:italic r:id="rId19"/>
      <p:boldItalic r:id="rId20"/>
    </p:embeddedFont>
    <p:embeddedFont>
      <p:font typeface="Comfortaa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3" roundtripDataSignature="AMtx7miqeduT5aocseIhfqy1v77Dy7Kt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Comfortaa-bold.fntdata"/><Relationship Id="rId10" Type="http://schemas.openxmlformats.org/officeDocument/2006/relationships/slide" Target="slides/slide5.xml"/><Relationship Id="rId21" Type="http://schemas.openxmlformats.org/officeDocument/2006/relationships/font" Target="fonts/Comfortaa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9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9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2" name="Google Shape;192;p9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3:notes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3:notes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917575" y="744538"/>
            <a:ext cx="4962525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46699200c_0_0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746699200c_0_0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g746699200c_0_0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p7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/>
          <p:nvPr>
            <p:ph idx="2" type="sldImg"/>
          </p:nvPr>
        </p:nvSpPr>
        <p:spPr>
          <a:xfrm>
            <a:off x="917575" y="744538"/>
            <a:ext cx="49626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8:notes"/>
          <p:cNvSpPr txBox="1"/>
          <p:nvPr>
            <p:ph idx="1" type="body"/>
          </p:nvPr>
        </p:nvSpPr>
        <p:spPr>
          <a:xfrm>
            <a:off x="679768" y="4715153"/>
            <a:ext cx="5438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p8:notes"/>
          <p:cNvSpPr txBox="1"/>
          <p:nvPr>
            <p:ph idx="12" type="sldNum"/>
          </p:nvPr>
        </p:nvSpPr>
        <p:spPr>
          <a:xfrm>
            <a:off x="3850443" y="9428583"/>
            <a:ext cx="29457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устой слайд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объект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ый слайд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раздела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объекта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Сравнение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олько заголовок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/>
        </p:nvSpPr>
        <p:spPr>
          <a:xfrm>
            <a:off x="714600" y="1164125"/>
            <a:ext cx="5495700" cy="14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Веб-приложение для автоматического составления расписания для ВУЗа</a:t>
            </a:r>
            <a:endParaRPr b="0" i="0" sz="6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9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5" name="Google Shape;195;p9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9"/>
          <p:cNvSpPr txBox="1"/>
          <p:nvPr>
            <p:ph idx="1" type="body"/>
          </p:nvPr>
        </p:nvSpPr>
        <p:spPr>
          <a:xfrm>
            <a:off x="467600" y="1789350"/>
            <a:ext cx="8229600" cy="1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600">
              <a:solidFill>
                <a:srgbClr val="222222"/>
              </a:solidFill>
            </a:endParaRPr>
          </a:p>
        </p:txBody>
      </p:sp>
      <p:sp>
        <p:nvSpPr>
          <p:cNvPr id="197" name="Google Shape;197;p9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Итоги работы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2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" name="Google Shape;96;p2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2"/>
          <p:cNvSpPr txBox="1"/>
          <p:nvPr>
            <p:ph idx="1" type="body"/>
          </p:nvPr>
        </p:nvSpPr>
        <p:spPr>
          <a:xfrm>
            <a:off x="467544" y="1745059"/>
            <a:ext cx="8229600" cy="43482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Основная цель работы была направлена на создание веб-приложения, подходящее для создания расписания и удобного практического применения работниками диспетчерской службы ВУЗа.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ru-RU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Данный проект актуален, потому что по данным опроса, проведенного среди студентов, текущая работа по составлению расписания длится довольно долго, а результатом студенты в большинстве случаев остаются недовольны. Поэтому наша команда и заинтересовалась в создании такого приложения, которое способно решить данные проблемы. 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ходе работы были составлены алгоритмы создания расписания,  написаны клиентская и серверная часть приложения. Со всем можно ознакомиться в Github репозиториях, ссылки на которые будут представлены в конце презентации.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971600" y="476672"/>
            <a:ext cx="7725544" cy="504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Аннотация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5" name="Google Shape;105;p3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" name="Google Shape;106;p3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7" name="Google Shape;107;p3"/>
          <p:cNvSpPr txBox="1"/>
          <p:nvPr/>
        </p:nvSpPr>
        <p:spPr>
          <a:xfrm>
            <a:off x="899600" y="225147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 каждого участника</a:t>
            </a:r>
            <a:endParaRPr b="1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1402075" y="4496722"/>
            <a:ext cx="22080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Петров Антон</a:t>
            </a:r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1150850" y="4996525"/>
            <a:ext cx="2789400" cy="9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Управляющий проектом, backend, алгоритмы, консультация по frontend, построение архитектуры приложения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5395775" y="4516528"/>
            <a:ext cx="20223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0097A7"/>
                </a:solidFill>
                <a:latin typeface="Comfortaa"/>
                <a:ea typeface="Comfortaa"/>
                <a:cs typeface="Comfortaa"/>
                <a:sym typeface="Comfortaa"/>
              </a:rPr>
              <a:t>  </a:t>
            </a:r>
            <a:r>
              <a:rPr b="0" i="0" lang="ru-RU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Богачёв Максим</a:t>
            </a:r>
            <a:endParaRPr b="0" i="0" sz="11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5464850" y="4996528"/>
            <a:ext cx="20223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ru-RU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Backend, построение архитектуры приложения</a:t>
            </a:r>
            <a:endParaRPr b="1" i="0" sz="1100" u="none" cap="none" strike="noStrike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 b="42436" l="17710" r="22719" t="0"/>
          <a:stretch/>
        </p:blipFill>
        <p:spPr>
          <a:xfrm>
            <a:off x="1732250" y="1440425"/>
            <a:ext cx="2208000" cy="284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5775" y="1440425"/>
            <a:ext cx="1893423" cy="284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0" name="Google Shape;120;p4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" name="Google Shape;121;p4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" name="Google Shape;122;p4"/>
          <p:cNvSpPr txBox="1"/>
          <p:nvPr/>
        </p:nvSpPr>
        <p:spPr>
          <a:xfrm>
            <a:off x="899600" y="225147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ru-RU" sz="3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Задачи каждого участника</a:t>
            </a:r>
            <a:endParaRPr b="1" i="0" sz="20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4" name="Google Shape;124;p4"/>
          <p:cNvSpPr txBox="1"/>
          <p:nvPr/>
        </p:nvSpPr>
        <p:spPr>
          <a:xfrm>
            <a:off x="359618" y="3732744"/>
            <a:ext cx="2022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Окунев Степан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4"/>
          <p:cNvSpPr txBox="1"/>
          <p:nvPr/>
        </p:nvSpPr>
        <p:spPr>
          <a:xfrm>
            <a:off x="3077100" y="3894350"/>
            <a:ext cx="26856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Шиманков Кирилл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6" name="Google Shape;126;p4"/>
          <p:cNvSpPr txBox="1"/>
          <p:nvPr/>
        </p:nvSpPr>
        <p:spPr>
          <a:xfrm>
            <a:off x="246300" y="4408275"/>
            <a:ext cx="2399100" cy="15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Составление алгоритма, документация</a:t>
            </a: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, обработка данных соц. опроса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4"/>
          <p:cNvSpPr txBox="1"/>
          <p:nvPr/>
        </p:nvSpPr>
        <p:spPr>
          <a:xfrm>
            <a:off x="3015201" y="4374975"/>
            <a:ext cx="2789400" cy="16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Разработка клиентской части приложения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8" name="Google Shape;128;p4"/>
          <p:cNvSpPr txBox="1"/>
          <p:nvPr/>
        </p:nvSpPr>
        <p:spPr>
          <a:xfrm>
            <a:off x="6343050" y="3894350"/>
            <a:ext cx="22821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ru-RU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Шмаков Данила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6411300" y="4394153"/>
            <a:ext cx="20223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ru-RU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Составление алгоритма, документация, </a:t>
            </a:r>
            <a:r>
              <a:rPr lang="ru-RU">
                <a:latin typeface="Times New Roman"/>
                <a:ea typeface="Times New Roman"/>
                <a:cs typeface="Times New Roman"/>
                <a:sym typeface="Times New Roman"/>
              </a:rPr>
              <a:t>проектирование</a:t>
            </a:r>
            <a:r>
              <a:rPr b="0" i="0" lang="ru-RU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и распространение соц. опроса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0" name="Google Shape;130;p4"/>
          <p:cNvPicPr preferRelativeResize="0"/>
          <p:nvPr/>
        </p:nvPicPr>
        <p:blipFill rotWithShape="1">
          <a:blip r:embed="rId3">
            <a:alphaModFix/>
          </a:blip>
          <a:srcRect b="34858" l="35330" r="33063" t="25521"/>
          <a:stretch/>
        </p:blipFill>
        <p:spPr>
          <a:xfrm>
            <a:off x="333000" y="1827075"/>
            <a:ext cx="2075552" cy="1734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4"/>
          <p:cNvPicPr preferRelativeResize="0"/>
          <p:nvPr/>
        </p:nvPicPr>
        <p:blipFill rotWithShape="1">
          <a:blip r:embed="rId4">
            <a:alphaModFix/>
          </a:blip>
          <a:srcRect b="38898" l="0" r="0" t="3863"/>
          <a:stretch/>
        </p:blipFill>
        <p:spPr>
          <a:xfrm>
            <a:off x="6472950" y="1694213"/>
            <a:ext cx="2022300" cy="1734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760000" dist="19050">
              <a:srgbClr val="B7B7B7"/>
            </a:outerShdw>
          </a:effectLst>
        </p:spPr>
      </p:pic>
      <p:pic>
        <p:nvPicPr>
          <p:cNvPr id="132" name="Google Shape;132;p4"/>
          <p:cNvPicPr preferRelativeResize="0"/>
          <p:nvPr/>
        </p:nvPicPr>
        <p:blipFill rotWithShape="1">
          <a:blip r:embed="rId5">
            <a:alphaModFix/>
          </a:blip>
          <a:srcRect b="35467" l="8750" r="-2637" t="10166"/>
          <a:stretch/>
        </p:blipFill>
        <p:spPr>
          <a:xfrm>
            <a:off x="3411225" y="1745525"/>
            <a:ext cx="1997375" cy="17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type="title"/>
          </p:nvPr>
        </p:nvSpPr>
        <p:spPr>
          <a:xfrm>
            <a:off x="971600" y="980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B432"/>
              </a:buClr>
              <a:buSzPts val="1800"/>
              <a:buFont typeface="Arial"/>
              <a:buNone/>
            </a:pPr>
            <a:r>
              <a:rPr b="1" lang="ru-RU" sz="1800">
                <a:solidFill>
                  <a:srgbClr val="434343"/>
                </a:solidFill>
              </a:rPr>
              <a:t>Опрос</a:t>
            </a:r>
            <a:endParaRPr b="1" sz="1800">
              <a:solidFill>
                <a:srgbClr val="434343"/>
              </a:solidFill>
            </a:endParaRPr>
          </a:p>
        </p:txBody>
      </p:sp>
      <p:cxnSp>
        <p:nvCxnSpPr>
          <p:cNvPr id="139" name="Google Shape;139;p5"/>
          <p:cNvCxnSpPr/>
          <p:nvPr/>
        </p:nvCxnSpPr>
        <p:spPr>
          <a:xfrm>
            <a:off x="683568" y="980728"/>
            <a:ext cx="699506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" name="Google Shape;140;p5"/>
          <p:cNvCxnSpPr/>
          <p:nvPr/>
        </p:nvCxnSpPr>
        <p:spPr>
          <a:xfrm rot="10800000">
            <a:off x="899592" y="476672"/>
            <a:ext cx="0" cy="72008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1" name="Google Shape;141;p5"/>
          <p:cNvSpPr txBox="1"/>
          <p:nvPr>
            <p:ph idx="1" type="body"/>
          </p:nvPr>
        </p:nvSpPr>
        <p:spPr>
          <a:xfrm>
            <a:off x="467600" y="1789350"/>
            <a:ext cx="8229600" cy="42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600">
                <a:solidFill>
                  <a:srgbClr val="222222"/>
                </a:solidFill>
              </a:rPr>
              <a:t>Чтобы наше приложение могло принести пользу, мы решили опросить студентов различных факультетов  и курсов в </a:t>
            </a:r>
            <a:r>
              <a:rPr lang="ru-RU" sz="1600">
                <a:solidFill>
                  <a:srgbClr val="222222"/>
                </a:solidFill>
              </a:rPr>
              <a:t>Московском Политехе</a:t>
            </a:r>
            <a:r>
              <a:rPr lang="ru-RU" sz="1600">
                <a:solidFill>
                  <a:srgbClr val="222222"/>
                </a:solidFill>
              </a:rPr>
              <a:t> и узнать их мнение об идеальном расписании. В опросе приняло участие больше 150 человек. Из его результатов мы смогли узнать следующее: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Большинство  студентов </a:t>
            </a:r>
            <a:r>
              <a:rPr lang="ru-RU" sz="1600">
                <a:solidFill>
                  <a:srgbClr val="222222"/>
                </a:solidFill>
              </a:rPr>
              <a:t>(36%) </a:t>
            </a:r>
            <a:r>
              <a:rPr lang="ru-RU" sz="1600">
                <a:solidFill>
                  <a:srgbClr val="222222"/>
                </a:solidFill>
              </a:rPr>
              <a:t>оценивают текущее расписание на 3 из 5 баллов;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Большинство учится 6 дней в неделю, а хотят 5;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Среднее количество пар в день у опрошенных совпадает с желаемым и равно 3;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Предпочитаемое время начала пар 10:40 и 12:20, а окончания 16:00;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Самым неудобным временем начала пар считают 9:00 и позже 14:30, а окончания - позже 17:40;</a:t>
            </a:r>
            <a:endParaRPr sz="1600">
              <a:solidFill>
                <a:srgbClr val="22222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600"/>
              <a:buChar char="•"/>
            </a:pPr>
            <a:r>
              <a:rPr lang="ru-RU" sz="1600">
                <a:solidFill>
                  <a:srgbClr val="222222"/>
                </a:solidFill>
              </a:rPr>
              <a:t>В основном студенты посещают больше одного корпуса в неделю, а хотят обратного.</a:t>
            </a:r>
            <a:endParaRPr sz="1600">
              <a:solidFill>
                <a:srgbClr val="22222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600">
                <a:solidFill>
                  <a:srgbClr val="222222"/>
                </a:solidFill>
              </a:rPr>
              <a:t>С данными опроса можно ознакомиться на нашем сайте и git репозитории.</a:t>
            </a:r>
            <a:endParaRPr sz="1600">
              <a:solidFill>
                <a:srgbClr val="222222"/>
              </a:solidFill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971600" y="476672"/>
            <a:ext cx="7725544" cy="5040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Основное содержание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46699200c_0_0"/>
          <p:cNvSpPr txBox="1"/>
          <p:nvPr>
            <p:ph type="title"/>
          </p:nvPr>
        </p:nvSpPr>
        <p:spPr>
          <a:xfrm>
            <a:off x="971600" y="980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B432"/>
              </a:buClr>
              <a:buSzPts val="1800"/>
              <a:buFont typeface="Arial"/>
              <a:buNone/>
            </a:pPr>
            <a:r>
              <a:rPr b="1" lang="ru-RU" sz="1800">
                <a:solidFill>
                  <a:srgbClr val="434343"/>
                </a:solidFill>
              </a:rPr>
              <a:t>Данные опроса</a:t>
            </a:r>
            <a:endParaRPr b="1" sz="1800">
              <a:solidFill>
                <a:srgbClr val="434343"/>
              </a:solidFill>
            </a:endParaRPr>
          </a:p>
        </p:txBody>
      </p:sp>
      <p:cxnSp>
        <p:nvCxnSpPr>
          <p:cNvPr id="150" name="Google Shape;150;g746699200c_0_0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g746699200c_0_0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g746699200c_0_0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Основное содержание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746699200c_0_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54" name="Google Shape;154;g746699200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54203"/>
            <a:ext cx="8839203" cy="3533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 txBox="1"/>
          <p:nvPr>
            <p:ph type="title"/>
          </p:nvPr>
        </p:nvSpPr>
        <p:spPr>
          <a:xfrm>
            <a:off x="971600" y="980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B432"/>
              </a:buClr>
              <a:buSzPts val="1800"/>
              <a:buFont typeface="Arial"/>
              <a:buNone/>
            </a:pPr>
            <a:r>
              <a:rPr b="1" lang="ru-RU" sz="1800">
                <a:solidFill>
                  <a:srgbClr val="434343"/>
                </a:solidFill>
              </a:rPr>
              <a:t>Клиентская часть</a:t>
            </a:r>
            <a:endParaRPr b="1" sz="1800">
              <a:solidFill>
                <a:srgbClr val="434343"/>
              </a:solidFill>
            </a:endParaRPr>
          </a:p>
        </p:txBody>
      </p:sp>
      <p:cxnSp>
        <p:nvCxnSpPr>
          <p:cNvPr id="161" name="Google Shape;161;p6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" name="Google Shape;162;p6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3" name="Google Shape;163;p6"/>
          <p:cNvSpPr txBox="1"/>
          <p:nvPr>
            <p:ph idx="1" type="body"/>
          </p:nvPr>
        </p:nvSpPr>
        <p:spPr>
          <a:xfrm>
            <a:off x="467600" y="1789350"/>
            <a:ext cx="8229600" cy="14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ru-RU" sz="1800">
                <a:solidFill>
                  <a:srgbClr val="222222"/>
                </a:solidFill>
              </a:rPr>
              <a:t>Интерфейс был реализован с помощью Vue.js;</a:t>
            </a:r>
            <a:endParaRPr sz="1800">
              <a:solidFill>
                <a:srgbClr val="22222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ru-RU" sz="1800">
                <a:solidFill>
                  <a:srgbClr val="222222"/>
                </a:solidFill>
              </a:rPr>
              <a:t>Было создано интерактивное окно изменения/редактирования расписания;</a:t>
            </a:r>
            <a:endParaRPr sz="1800">
              <a:solidFill>
                <a:srgbClr val="22222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ru-RU" sz="1800">
                <a:solidFill>
                  <a:srgbClr val="222222"/>
                </a:solidFill>
              </a:rPr>
              <a:t>Реализовано заполнение окна расписанием;</a:t>
            </a:r>
            <a:endParaRPr sz="1800">
              <a:solidFill>
                <a:srgbClr val="22222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ru-RU" sz="1800">
                <a:solidFill>
                  <a:srgbClr val="222222"/>
                </a:solidFill>
              </a:rPr>
              <a:t>Созданы формы редактирования.</a:t>
            </a:r>
            <a:endParaRPr sz="1800">
              <a:solidFill>
                <a:srgbClr val="222222"/>
              </a:solidFill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Основное содержание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"/>
          <p:cNvSpPr txBox="1"/>
          <p:nvPr>
            <p:ph type="title"/>
          </p:nvPr>
        </p:nvSpPr>
        <p:spPr>
          <a:xfrm>
            <a:off x="971600" y="980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B432"/>
              </a:buClr>
              <a:buSzPts val="1800"/>
              <a:buFont typeface="Arial"/>
              <a:buNone/>
            </a:pPr>
            <a:r>
              <a:rPr b="1" lang="ru-RU" sz="1800">
                <a:solidFill>
                  <a:srgbClr val="434343"/>
                </a:solidFill>
              </a:rPr>
              <a:t>Серверная часть</a:t>
            </a:r>
            <a:endParaRPr b="1" sz="1800">
              <a:solidFill>
                <a:srgbClr val="434343"/>
              </a:solidFill>
            </a:endParaRPr>
          </a:p>
        </p:txBody>
      </p:sp>
      <p:cxnSp>
        <p:nvCxnSpPr>
          <p:cNvPr id="172" name="Google Shape;172;p7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7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4" name="Google Shape;174;p7"/>
          <p:cNvSpPr txBox="1"/>
          <p:nvPr>
            <p:ph idx="1" type="body"/>
          </p:nvPr>
        </p:nvSpPr>
        <p:spPr>
          <a:xfrm>
            <a:off x="467600" y="1789350"/>
            <a:ext cx="8229600" cy="44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Была разработана структура базы данных;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Реализованы API методы для каждой модели;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При помощи модуля DJANGO REST FRAMEWORK было реализовано удобное JSON API для взаимодействия с клиентской частью;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800"/>
              <a:t>Реализована функция заполнения тестовыми данными.</a:t>
            </a:r>
            <a:endParaRPr sz="1800"/>
          </a:p>
        </p:txBody>
      </p:sp>
      <p:sp>
        <p:nvSpPr>
          <p:cNvPr id="175" name="Google Shape;175;p7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Основное содержание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 txBox="1"/>
          <p:nvPr>
            <p:ph type="title"/>
          </p:nvPr>
        </p:nvSpPr>
        <p:spPr>
          <a:xfrm>
            <a:off x="971600" y="980728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B432"/>
              </a:buClr>
              <a:buSzPts val="1800"/>
              <a:buFont typeface="Arial"/>
              <a:buNone/>
            </a:pPr>
            <a:r>
              <a:rPr b="1" lang="ru-RU" sz="1800">
                <a:solidFill>
                  <a:srgbClr val="434343"/>
                </a:solidFill>
              </a:rPr>
              <a:t>Алгоритмы</a:t>
            </a:r>
            <a:endParaRPr b="1" sz="1800">
              <a:solidFill>
                <a:srgbClr val="434343"/>
              </a:solidFill>
            </a:endParaRPr>
          </a:p>
        </p:txBody>
      </p:sp>
      <p:cxnSp>
        <p:nvCxnSpPr>
          <p:cNvPr id="183" name="Google Shape;183;p8"/>
          <p:cNvCxnSpPr/>
          <p:nvPr/>
        </p:nvCxnSpPr>
        <p:spPr>
          <a:xfrm>
            <a:off x="683568" y="980728"/>
            <a:ext cx="6995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" name="Google Shape;184;p8"/>
          <p:cNvCxnSpPr/>
          <p:nvPr/>
        </p:nvCxnSpPr>
        <p:spPr>
          <a:xfrm rot="10800000">
            <a:off x="899592" y="476752"/>
            <a:ext cx="0" cy="7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5" name="Google Shape;185;p8"/>
          <p:cNvSpPr txBox="1"/>
          <p:nvPr>
            <p:ph idx="1" type="body"/>
          </p:nvPr>
        </p:nvSpPr>
        <p:spPr>
          <a:xfrm>
            <a:off x="381875" y="1484725"/>
            <a:ext cx="4190100" cy="46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500"/>
              <a:t>Расписание строится исходя из учебной  группы.</a:t>
            </a:r>
            <a:br>
              <a:rPr lang="ru-RU" sz="1500"/>
            </a:br>
            <a:r>
              <a:rPr lang="ru-RU" sz="1500"/>
              <a:t>По алгоритму, изображенному на диаграмме, составляется первый вид расписания, также при выборе того или иного преподавателя, аудитории и т.п. Данные проходят целый ряд проверок на совместимость и корректность.</a:t>
            </a:r>
            <a:br>
              <a:rPr lang="ru-RU" sz="1500"/>
            </a:br>
            <a:r>
              <a:rPr lang="ru-RU" sz="1500"/>
              <a:t>После построения первого вида расписания оно рекурсивно перестраивается для увеличения коэффициента О(оптимальность) -&gt; к max до максимально крупного значения. Тем самым, получается наиболее удобное расписание.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ru-RU" sz="1500"/>
              <a:t>Более подробно со структурой алгоритма, проверками, ограничениями данных и топологией базы данных, можно ознакомиться на нашем сайте и GitHub репозитории.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000"/>
          </a:p>
        </p:txBody>
      </p:sp>
      <p:sp>
        <p:nvSpPr>
          <p:cNvPr id="186" name="Google Shape;186;p8"/>
          <p:cNvSpPr txBox="1"/>
          <p:nvPr/>
        </p:nvSpPr>
        <p:spPr>
          <a:xfrm>
            <a:off x="971600" y="476672"/>
            <a:ext cx="77256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ru-RU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Основное содержание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88" name="Google Shape;18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43100"/>
            <a:ext cx="4257700" cy="542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Николаенко_ААИ-2015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